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1" r:id="rId1"/>
  </p:sldMasterIdLst>
  <p:notesMasterIdLst>
    <p:notesMasterId r:id="rId15"/>
  </p:notesMasterIdLst>
  <p:sldIdLst>
    <p:sldId id="256" r:id="rId2"/>
    <p:sldId id="260" r:id="rId3"/>
    <p:sldId id="291" r:id="rId4"/>
    <p:sldId id="288" r:id="rId5"/>
    <p:sldId id="289" r:id="rId6"/>
    <p:sldId id="299" r:id="rId7"/>
    <p:sldId id="300" r:id="rId8"/>
    <p:sldId id="301" r:id="rId9"/>
    <p:sldId id="302" r:id="rId10"/>
    <p:sldId id="303" r:id="rId11"/>
    <p:sldId id="285" r:id="rId12"/>
    <p:sldId id="304" r:id="rId13"/>
    <p:sldId id="297" r:id="rId14"/>
  </p:sldIdLst>
  <p:sldSz cx="9144000" cy="5143500" type="screen16x9"/>
  <p:notesSz cx="6858000" cy="9144000"/>
  <p:embeddedFontLst>
    <p:embeddedFont>
      <p:font typeface="Gill Sans MT" panose="020B0502020104020203" pitchFamily="34" charset="77"/>
      <p:regular r:id="rId16"/>
      <p:bold r:id="rId17"/>
      <p:italic r:id="rId18"/>
      <p:boldItalic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68"/>
    <p:restoredTop sz="94690"/>
  </p:normalViewPr>
  <p:slideViewPr>
    <p:cSldViewPr snapToGrid="0">
      <p:cViewPr varScale="1">
        <p:scale>
          <a:sx n="200" d="100"/>
          <a:sy n="200" d="100"/>
        </p:scale>
        <p:origin x="18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a9c23c03d6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a9c23c03d6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68855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a9c23c03d6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a9c23c03d6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66863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a9c23c03d6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a9c23c03d6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68046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a9c23c03d6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a9c23c03d6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a9c23c03d6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a9c23c03d6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01874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a9c23c03d6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a9c23c03d6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35363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a9c23c03d6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a9c23c03d6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28224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a9c23c03d6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a9c23c03d6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21957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a9c23c03d6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a9c23c03d6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98385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a9c23c03d6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a9c23c03d6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71069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a9c23c03d6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a9c23c03d6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2724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200150" y="1790058"/>
            <a:ext cx="6743700" cy="123444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285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3264408"/>
            <a:ext cx="5101209" cy="929921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6/22/23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9299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30612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702945"/>
            <a:ext cx="973956" cy="373761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3352" y="702945"/>
            <a:ext cx="4648867" cy="373761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682489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6/22/23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93141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200150" y="1790058"/>
            <a:ext cx="6743700" cy="123444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285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3264349"/>
            <a:ext cx="5101209" cy="94881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6/22/23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1981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6434" y="1978533"/>
            <a:ext cx="3203828" cy="23264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1978533"/>
            <a:ext cx="3202685" cy="23264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6/22/23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83886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7577" y="1735075"/>
            <a:ext cx="3202686" cy="528065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425" b="0" cap="all" spc="75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342900" indent="0">
              <a:buNone/>
              <a:defRPr sz="1425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7577" y="2357438"/>
            <a:ext cx="3202686" cy="19475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2357438"/>
            <a:ext cx="3190113" cy="1947582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1735075"/>
            <a:ext cx="3202686" cy="528065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425" b="0" cap="all" spc="75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342900" indent="0">
              <a:buNone/>
              <a:defRPr sz="1425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6/22/23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48682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6/22/23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19636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6/22/23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988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03504" y="1682871"/>
            <a:ext cx="3364992" cy="856123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165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603504"/>
            <a:ext cx="3611880" cy="3936492"/>
          </a:xfrm>
        </p:spPr>
        <p:txBody>
          <a:bodyPr>
            <a:normAutofit/>
          </a:bodyPr>
          <a:lstStyle>
            <a:lvl1pPr>
              <a:defRPr sz="1425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6676" y="2662439"/>
            <a:ext cx="2846070" cy="164552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6/22/23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03504" y="4677156"/>
            <a:ext cx="3843598" cy="24003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88289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06392" y="1682871"/>
            <a:ext cx="3371249" cy="85098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165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0"/>
            <a:ext cx="4576573" cy="51435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24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6676" y="2662439"/>
            <a:ext cx="2846070" cy="1645528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16C4C9A-3960-41CF-A4E9-2A8FB932454B}" type="datetimeFigureOut">
              <a:rPr lang="en-US" smtClean="0"/>
              <a:t>6/22/23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03504" y="4677156"/>
            <a:ext cx="3843598" cy="24003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72032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3352" y="1978534"/>
            <a:ext cx="5797296" cy="23264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6/22/23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825" spc="0" baseline="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188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</p:sldLayoutIdLst>
  <p:hf sldNum="0"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2100" kern="1200" cap="all" spc="15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3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2900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14350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685800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857250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984647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113235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43013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412081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1393940" y="2235752"/>
            <a:ext cx="6356119" cy="6719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NovelComix</a:t>
            </a:r>
            <a:endParaRPr dirty="0"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5145571" y="3115726"/>
            <a:ext cx="3651900" cy="4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Group 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8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Members: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Damien Tan Lek </a:t>
            </a:r>
            <a:r>
              <a:rPr lang="en" sz="1800" dirty="0" err="1"/>
              <a:t>Khee</a:t>
            </a:r>
            <a:endParaRPr lang="en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Lim Pau Thing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/>
              <a:t>Ooi</a:t>
            </a:r>
            <a:r>
              <a:rPr lang="en" sz="1800" dirty="0"/>
              <a:t> Ying </a:t>
            </a:r>
            <a:r>
              <a:rPr lang="en" sz="1800" dirty="0" err="1"/>
              <a:t>Jie</a:t>
            </a:r>
            <a:endParaRPr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5A7959-FABD-40C3-B1DE-51013A3A478B}"/>
              </a:ext>
            </a:extLst>
          </p:cNvPr>
          <p:cNvSpPr txBox="1"/>
          <p:nvPr/>
        </p:nvSpPr>
        <p:spPr>
          <a:xfrm>
            <a:off x="611132" y="308174"/>
            <a:ext cx="590793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6002CEM Mobile App Development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2" name="Rectangle 651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654" name="Rectangle 653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3278" y="0"/>
            <a:ext cx="3490722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33" name="Google Shape;533;p19"/>
          <p:cNvSpPr txBox="1">
            <a:spLocks noGrp="1"/>
          </p:cNvSpPr>
          <p:nvPr>
            <p:ph type="title"/>
          </p:nvPr>
        </p:nvSpPr>
        <p:spPr>
          <a:xfrm>
            <a:off x="6137148" y="246414"/>
            <a:ext cx="2522980" cy="129603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vert="horz" wrap="square" lIns="182880" tIns="182880" rIns="182880" bIns="182880" rtlCol="0" anchor="ctr" anchorCtr="0">
            <a:normAutofit/>
          </a:bodyPr>
          <a:lstStyle/>
          <a:p>
            <a:pPr marL="0" lvl="0" indent="0" defTabSz="914400">
              <a:spcAft>
                <a:spcPts val="0"/>
              </a:spcAft>
            </a:pPr>
            <a:r>
              <a:rPr lang="en-US" sz="2800" spc="200" dirty="0">
                <a:solidFill>
                  <a:schemeClr val="bg1"/>
                </a:solidFill>
              </a:rPr>
              <a:t>profile</a:t>
            </a:r>
            <a:br>
              <a:rPr lang="en-US" sz="2800" spc="200" dirty="0">
                <a:solidFill>
                  <a:schemeClr val="bg1"/>
                </a:solidFill>
              </a:rPr>
            </a:br>
            <a:r>
              <a:rPr lang="en-US" sz="2800" spc="200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647" name="Google Shape;647;p19"/>
          <p:cNvSpPr txBox="1"/>
          <p:nvPr/>
        </p:nvSpPr>
        <p:spPr>
          <a:xfrm>
            <a:off x="5999608" y="1617011"/>
            <a:ext cx="2798059" cy="2586982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Autofit/>
          </a:bodyPr>
          <a:lstStyle/>
          <a:p>
            <a:pPr marL="28575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Clr>
                <a:srgbClr val="9BAFB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  <a:sym typeface="Roboto"/>
              </a:rPr>
              <a:t>When the profile icon in the home page is clicked, users will be directed to this page</a:t>
            </a:r>
          </a:p>
          <a:p>
            <a:pPr marL="28575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Clr>
                <a:srgbClr val="9BAFB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  <a:sym typeface="Roboto"/>
              </a:rPr>
              <a:t>Users can only modify full name, username, gender and birth date</a:t>
            </a:r>
          </a:p>
          <a:p>
            <a:pPr marL="28575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Clr>
                <a:srgbClr val="9BAFB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  <a:sym typeface="Roboto"/>
              </a:rPr>
              <a:t>Email address could not be modify and it is based on the email registered to the account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78F818-070C-EA63-D106-10A3BDD7E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7405" y="0"/>
            <a:ext cx="259846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992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8A9B02E-B665-5010-6695-F972BF07B1D2}"/>
              </a:ext>
            </a:extLst>
          </p:cNvPr>
          <p:cNvSpPr txBox="1">
            <a:spLocks/>
          </p:cNvSpPr>
          <p:nvPr/>
        </p:nvSpPr>
        <p:spPr bwMode="black">
          <a:xfrm>
            <a:off x="219877" y="91910"/>
            <a:ext cx="8763137" cy="680822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00" kern="1200" cap="all" spc="15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14400"/>
            <a:r>
              <a:rPr lang="en-US" sz="2400" spc="200"/>
              <a:t>Firebase</a:t>
            </a:r>
            <a:br>
              <a:rPr lang="en-US" sz="2400" spc="200"/>
            </a:br>
            <a:r>
              <a:rPr lang="en-US" sz="2400" spc="200"/>
              <a:t>authenticator</a:t>
            </a:r>
            <a:endParaRPr lang="en-US" sz="2400" spc="200" dirty="0"/>
          </a:p>
        </p:txBody>
      </p:sp>
      <p:sp>
        <p:nvSpPr>
          <p:cNvPr id="7" name="Google Shape;647;p19">
            <a:extLst>
              <a:ext uri="{FF2B5EF4-FFF2-40B4-BE49-F238E27FC236}">
                <a16:creationId xmlns:a16="http://schemas.microsoft.com/office/drawing/2014/main" id="{F8A766C4-E10B-6FC0-B2F9-9A89E0E241F5}"/>
              </a:ext>
            </a:extLst>
          </p:cNvPr>
          <p:cNvSpPr txBox="1"/>
          <p:nvPr/>
        </p:nvSpPr>
        <p:spPr>
          <a:xfrm>
            <a:off x="160986" y="1437233"/>
            <a:ext cx="2566535" cy="2129529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285750" indent="-285750" defTabSz="914400">
              <a:spcBef>
                <a:spcPts val="10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ym typeface="Roboto"/>
              </a:rPr>
              <a:t>Firebase authenticator is used for login and signup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6CA025-29DC-1935-A791-749E0EFE1E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6421" y="987365"/>
            <a:ext cx="6226593" cy="3964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0965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8A9B02E-B665-5010-6695-F972BF07B1D2}"/>
              </a:ext>
            </a:extLst>
          </p:cNvPr>
          <p:cNvSpPr txBox="1">
            <a:spLocks/>
          </p:cNvSpPr>
          <p:nvPr/>
        </p:nvSpPr>
        <p:spPr bwMode="black">
          <a:xfrm>
            <a:off x="219877" y="91910"/>
            <a:ext cx="8763137" cy="680822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00" kern="1200" cap="all" spc="15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all" spc="20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Gill Sans MT" panose="020B0502020104020203"/>
                <a:ea typeface="+mj-ea"/>
                <a:cs typeface="+mj-cs"/>
              </a:rPr>
              <a:t>Firebase </a:t>
            </a:r>
            <a:r>
              <a:rPr kumimoji="0" lang="en-US" sz="2400" b="0" i="0" u="none" strike="noStrike" kern="1200" cap="all" spc="200" normalizeH="0" baseline="0" noProof="0" dirty="0" err="1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Gill Sans MT" panose="020B0502020104020203"/>
                <a:ea typeface="+mj-ea"/>
                <a:cs typeface="+mj-cs"/>
              </a:rPr>
              <a:t>firestore</a:t>
            </a:r>
            <a:endParaRPr kumimoji="0" lang="en-US" sz="2400" b="0" i="0" u="none" strike="noStrike" kern="1200" cap="all" spc="20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Gill Sans MT" panose="020B0502020104020203"/>
              <a:ea typeface="+mj-ea"/>
              <a:cs typeface="+mj-cs"/>
            </a:endParaRPr>
          </a:p>
        </p:txBody>
      </p:sp>
      <p:sp>
        <p:nvSpPr>
          <p:cNvPr id="7" name="Google Shape;647;p19">
            <a:extLst>
              <a:ext uri="{FF2B5EF4-FFF2-40B4-BE49-F238E27FC236}">
                <a16:creationId xmlns:a16="http://schemas.microsoft.com/office/drawing/2014/main" id="{F8A766C4-E10B-6FC0-B2F9-9A89E0E241F5}"/>
              </a:ext>
            </a:extLst>
          </p:cNvPr>
          <p:cNvSpPr txBox="1"/>
          <p:nvPr/>
        </p:nvSpPr>
        <p:spPr>
          <a:xfrm>
            <a:off x="160986" y="1437233"/>
            <a:ext cx="2566535" cy="2129529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Clr>
                <a:srgbClr val="9BAFB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err="1">
                <a:solidFill>
                  <a:srgbClr val="000000"/>
                </a:solidFill>
                <a:latin typeface="Gill Sans MT" panose="020B0502020104020203"/>
                <a:sym typeface="Roboto"/>
              </a:rPr>
              <a:t>Firestore</a:t>
            </a:r>
            <a:r>
              <a:rPr lang="en-US" dirty="0">
                <a:solidFill>
                  <a:srgbClr val="000000"/>
                </a:solidFill>
                <a:latin typeface="Gill Sans MT" panose="020B0502020104020203"/>
                <a:sym typeface="Roboto"/>
              </a:rPr>
              <a:t> is used to store user details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  <a:sym typeface="Roboto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C1D4A8A0-DF12-4F3E-1518-F1034A86A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7521" y="999455"/>
            <a:ext cx="6255493" cy="3656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44725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4167985-D6E9-40FF-97C0-4B6D373E8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51" y="480060"/>
            <a:ext cx="8183898" cy="347014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68801362-349C-44BE-BEF6-8E926E1D3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4647" y="603504"/>
            <a:ext cx="7934706" cy="32232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9CBDBD-2B57-AD67-2C5C-F3D3F9F06C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7046" y="966977"/>
            <a:ext cx="7228833" cy="2504477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6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70898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2" name="Rectangle 651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4" name="Rectangle 653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3" name="Google Shape;533;p19"/>
          <p:cNvSpPr txBox="1">
            <a:spLocks noGrp="1"/>
          </p:cNvSpPr>
          <p:nvPr>
            <p:ph type="title"/>
          </p:nvPr>
        </p:nvSpPr>
        <p:spPr>
          <a:xfrm>
            <a:off x="482600" y="482600"/>
            <a:ext cx="2522980" cy="129603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vert="horz" wrap="square" lIns="182880" tIns="182880" rIns="182880" bIns="182880" rtlCol="0" anchor="ctr" anchorCtr="0">
            <a:normAutofit/>
          </a:bodyPr>
          <a:lstStyle/>
          <a:p>
            <a:pPr marL="0" lvl="0" indent="0" defTabSz="914400">
              <a:spcAft>
                <a:spcPts val="0"/>
              </a:spcAft>
            </a:pPr>
            <a:r>
              <a:rPr lang="en-US" sz="2800" spc="200" dirty="0">
                <a:solidFill>
                  <a:schemeClr val="bg1"/>
                </a:solidFill>
              </a:rPr>
              <a:t>Login Page</a:t>
            </a:r>
          </a:p>
        </p:txBody>
      </p:sp>
      <p:sp>
        <p:nvSpPr>
          <p:cNvPr id="647" name="Google Shape;647;p19"/>
          <p:cNvSpPr txBox="1"/>
          <p:nvPr/>
        </p:nvSpPr>
        <p:spPr>
          <a:xfrm>
            <a:off x="206154" y="2825570"/>
            <a:ext cx="3075871" cy="697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 defTabSz="2971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MY" sz="1600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User greeted with the login page on app </a:t>
            </a:r>
            <a:r>
              <a:rPr lang="en-MY" sz="1600" dirty="0" err="1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startup</a:t>
            </a:r>
            <a:endParaRPr lang="en-MY" sz="16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 defTabSz="2971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MY" sz="1600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2 inputs will be required to login to the app</a:t>
            </a:r>
          </a:p>
          <a:p>
            <a:pPr marL="285750" indent="-285750" defTabSz="2971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MY" sz="1600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Sign up button will direct users to the sign up page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B100F0-C401-02AB-E653-1684C413BA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1498" y="0"/>
            <a:ext cx="261172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2" name="Rectangle 651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4" name="Rectangle 653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3" name="Google Shape;533;p19"/>
          <p:cNvSpPr txBox="1">
            <a:spLocks noGrp="1"/>
          </p:cNvSpPr>
          <p:nvPr>
            <p:ph type="title"/>
          </p:nvPr>
        </p:nvSpPr>
        <p:spPr>
          <a:xfrm>
            <a:off x="482600" y="482600"/>
            <a:ext cx="2522980" cy="129603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vert="horz" wrap="square" lIns="182880" tIns="182880" rIns="182880" bIns="182880" rtlCol="0" anchor="ctr" anchorCtr="0">
            <a:normAutofit/>
          </a:bodyPr>
          <a:lstStyle/>
          <a:p>
            <a:pPr marL="0" lvl="0" indent="0" defTabSz="914400">
              <a:spcAft>
                <a:spcPts val="0"/>
              </a:spcAft>
            </a:pPr>
            <a:r>
              <a:rPr lang="en-US" sz="2800" spc="200" dirty="0">
                <a:solidFill>
                  <a:schemeClr val="bg1"/>
                </a:solidFill>
              </a:rPr>
              <a:t>Sign up</a:t>
            </a:r>
            <a:br>
              <a:rPr lang="en-US" sz="2800" spc="200" dirty="0">
                <a:solidFill>
                  <a:schemeClr val="bg1"/>
                </a:solidFill>
              </a:rPr>
            </a:br>
            <a:r>
              <a:rPr lang="en-US" sz="2800" spc="200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647" name="Google Shape;647;p19"/>
          <p:cNvSpPr txBox="1"/>
          <p:nvPr/>
        </p:nvSpPr>
        <p:spPr>
          <a:xfrm>
            <a:off x="482601" y="1978533"/>
            <a:ext cx="2522980" cy="2561716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285750" indent="-228600" defTabSz="9144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sym typeface="Roboto"/>
              </a:rPr>
              <a:t>Users could enter login details</a:t>
            </a:r>
          </a:p>
          <a:p>
            <a:pPr marL="285750" indent="-228600" defTabSz="9144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sym typeface="Roboto"/>
              </a:rPr>
              <a:t>All fields are required to successfully register an account</a:t>
            </a:r>
          </a:p>
          <a:p>
            <a:pPr marL="285750" indent="-228600" defTabSz="9144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sym typeface="Roboto"/>
              </a:rPr>
              <a:t>An option for users to go back to the login page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312579C-2183-C6B7-9ED3-B89279A3F3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4823" y="0"/>
            <a:ext cx="258507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673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2" name="Rectangle 651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4" name="Rectangle 653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3278" y="0"/>
            <a:ext cx="3490722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3" name="Google Shape;533;p19"/>
          <p:cNvSpPr txBox="1">
            <a:spLocks noGrp="1"/>
          </p:cNvSpPr>
          <p:nvPr>
            <p:ph type="title"/>
          </p:nvPr>
        </p:nvSpPr>
        <p:spPr>
          <a:xfrm>
            <a:off x="6138419" y="482600"/>
            <a:ext cx="2522980" cy="129603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vert="horz" wrap="square" lIns="182880" tIns="182880" rIns="182880" bIns="182880" rtlCol="0" anchor="ctr" anchorCtr="0">
            <a:normAutofit/>
          </a:bodyPr>
          <a:lstStyle/>
          <a:p>
            <a:pPr marL="0" lvl="0" indent="0" defTabSz="914400">
              <a:spcAft>
                <a:spcPts val="0"/>
              </a:spcAft>
            </a:pPr>
            <a:r>
              <a:rPr lang="en-US" sz="2800" spc="200" dirty="0">
                <a:solidFill>
                  <a:schemeClr val="bg1"/>
                </a:solidFill>
              </a:rPr>
              <a:t>Home</a:t>
            </a:r>
            <a:br>
              <a:rPr lang="en-US" sz="2800" spc="200" dirty="0">
                <a:solidFill>
                  <a:schemeClr val="bg1"/>
                </a:solidFill>
              </a:rPr>
            </a:br>
            <a:r>
              <a:rPr lang="en-US" sz="2800" spc="200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647" name="Google Shape;647;p19"/>
          <p:cNvSpPr txBox="1"/>
          <p:nvPr/>
        </p:nvSpPr>
        <p:spPr>
          <a:xfrm>
            <a:off x="6008716" y="1848831"/>
            <a:ext cx="2798059" cy="2586982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Autofit/>
          </a:bodyPr>
          <a:lstStyle/>
          <a:p>
            <a:pPr marL="285750" indent="-228600" defTabSz="914400">
              <a:spcBef>
                <a:spcPts val="10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sym typeface="Roboto"/>
              </a:rPr>
              <a:t>Displays and recommends the ongoing comics and novels</a:t>
            </a:r>
          </a:p>
          <a:p>
            <a:pPr marL="285750" indent="-228600" defTabSz="914400">
              <a:spcBef>
                <a:spcPts val="10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sym typeface="Roboto"/>
              </a:rPr>
              <a:t>Bottom navigation bar for ease of use</a:t>
            </a:r>
          </a:p>
          <a:p>
            <a:pPr marL="285750" indent="-228600" defTabSz="914400">
              <a:spcBef>
                <a:spcPts val="10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sym typeface="Roboto"/>
              </a:rPr>
              <a:t>Profile button directs users to the profile page</a:t>
            </a:r>
          </a:p>
          <a:p>
            <a:pPr marL="285750" indent="-228600" defTabSz="914400">
              <a:spcBef>
                <a:spcPts val="10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sym typeface="Roboto"/>
              </a:rPr>
              <a:t>Log out button on the top right of the page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617145-6556-89B1-DD7B-A0158CAE72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4102" y="0"/>
            <a:ext cx="258507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616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2" name="Rectangle 651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4" name="Rectangle 653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3278" y="0"/>
            <a:ext cx="3490722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3" name="Google Shape;533;p19"/>
          <p:cNvSpPr txBox="1">
            <a:spLocks noGrp="1"/>
          </p:cNvSpPr>
          <p:nvPr>
            <p:ph type="title"/>
          </p:nvPr>
        </p:nvSpPr>
        <p:spPr>
          <a:xfrm>
            <a:off x="6138419" y="482600"/>
            <a:ext cx="2522980" cy="129603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vert="horz" wrap="square" lIns="182880" tIns="182880" rIns="182880" bIns="182880" rtlCol="0" anchor="ctr" anchorCtr="0">
            <a:normAutofit/>
          </a:bodyPr>
          <a:lstStyle/>
          <a:p>
            <a:pPr marL="0" lvl="0" indent="0" defTabSz="914400">
              <a:spcAft>
                <a:spcPts val="0"/>
              </a:spcAft>
            </a:pPr>
            <a:r>
              <a:rPr lang="en-US" sz="2600" spc="200">
                <a:solidFill>
                  <a:schemeClr val="bg1"/>
                </a:solidFill>
              </a:rPr>
              <a:t>Bookmark</a:t>
            </a:r>
            <a:br>
              <a:rPr lang="en-US" sz="2600" spc="200">
                <a:solidFill>
                  <a:schemeClr val="bg1"/>
                </a:solidFill>
              </a:rPr>
            </a:br>
            <a:r>
              <a:rPr lang="en-US" sz="2600" spc="20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647" name="Google Shape;647;p19"/>
          <p:cNvSpPr txBox="1"/>
          <p:nvPr/>
        </p:nvSpPr>
        <p:spPr>
          <a:xfrm>
            <a:off x="6138418" y="1978533"/>
            <a:ext cx="2522981" cy="2561716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285750" indent="-228600" defTabSz="9144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sym typeface="Roboto"/>
              </a:rPr>
              <a:t>Displays all users’ </a:t>
            </a:r>
            <a:r>
              <a:rPr lang="en-US" dirty="0" err="1">
                <a:solidFill>
                  <a:schemeClr val="bg1"/>
                </a:solidFill>
                <a:sym typeface="Roboto"/>
              </a:rPr>
              <a:t>favourite</a:t>
            </a:r>
            <a:r>
              <a:rPr lang="en-US" dirty="0">
                <a:solidFill>
                  <a:schemeClr val="bg1"/>
                </a:solidFill>
                <a:sym typeface="Roboto"/>
              </a:rPr>
              <a:t> comics or novels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E7BA60F-FC53-8397-6671-1B126E7A04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2"/>
          <a:stretch/>
        </p:blipFill>
        <p:spPr>
          <a:xfrm>
            <a:off x="1526834" y="0"/>
            <a:ext cx="259961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700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2" name="Rectangle 651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654" name="Rectangle 653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33" name="Google Shape;533;p19"/>
          <p:cNvSpPr txBox="1">
            <a:spLocks noGrp="1"/>
          </p:cNvSpPr>
          <p:nvPr>
            <p:ph type="title"/>
          </p:nvPr>
        </p:nvSpPr>
        <p:spPr>
          <a:xfrm>
            <a:off x="482600" y="482600"/>
            <a:ext cx="2522980" cy="129603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vert="horz" wrap="square" lIns="182880" tIns="182880" rIns="182880" bIns="182880" rtlCol="0" anchor="ctr" anchorCtr="0">
            <a:normAutofit/>
          </a:bodyPr>
          <a:lstStyle/>
          <a:p>
            <a:pPr marL="0" lvl="0" indent="0" defTabSz="914400">
              <a:spcAft>
                <a:spcPts val="0"/>
              </a:spcAft>
            </a:pPr>
            <a:r>
              <a:rPr lang="en-US" sz="2800" spc="200" dirty="0">
                <a:solidFill>
                  <a:schemeClr val="bg1"/>
                </a:solidFill>
              </a:rPr>
              <a:t>Novel</a:t>
            </a:r>
            <a:br>
              <a:rPr lang="en-US" sz="2800" spc="200" dirty="0">
                <a:solidFill>
                  <a:schemeClr val="bg1"/>
                </a:solidFill>
              </a:rPr>
            </a:br>
            <a:r>
              <a:rPr lang="en-US" sz="2800" spc="200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647" name="Google Shape;647;p19"/>
          <p:cNvSpPr txBox="1"/>
          <p:nvPr/>
        </p:nvSpPr>
        <p:spPr>
          <a:xfrm>
            <a:off x="482601" y="1978533"/>
            <a:ext cx="2522980" cy="2561716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342900" indent="-285750" defTabSz="9144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FFFF"/>
                </a:solidFill>
                <a:sym typeface="Roboto"/>
              </a:rPr>
              <a:t>Users will be directed to this page when the novel icon in the nav bar is clicked</a:t>
            </a:r>
          </a:p>
          <a:p>
            <a:pPr marL="342900" indent="-285750" defTabSz="9144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FFFF"/>
                </a:solidFill>
                <a:sym typeface="Roboto"/>
              </a:rPr>
              <a:t>Novels are categorized based on genres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5DC149-5AE6-E118-487A-1BD01BB59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6482" y="0"/>
            <a:ext cx="258175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84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2" name="Rectangle 651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654" name="Rectangle 653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33" name="Google Shape;533;p19"/>
          <p:cNvSpPr txBox="1">
            <a:spLocks noGrp="1"/>
          </p:cNvSpPr>
          <p:nvPr>
            <p:ph type="title"/>
          </p:nvPr>
        </p:nvSpPr>
        <p:spPr>
          <a:xfrm>
            <a:off x="482600" y="482600"/>
            <a:ext cx="2522980" cy="129603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vert="horz" wrap="square" lIns="182880" tIns="182880" rIns="182880" bIns="182880" rtlCol="0" anchor="ctr" anchorCtr="0">
            <a:normAutofit/>
          </a:bodyPr>
          <a:lstStyle/>
          <a:p>
            <a:pPr marL="0" lvl="0" indent="0" defTabSz="914400">
              <a:spcAft>
                <a:spcPts val="0"/>
              </a:spcAft>
            </a:pPr>
            <a:r>
              <a:rPr lang="en-US" sz="2800" spc="200" dirty="0">
                <a:solidFill>
                  <a:schemeClr val="bg1"/>
                </a:solidFill>
              </a:rPr>
              <a:t>comics</a:t>
            </a:r>
            <a:br>
              <a:rPr lang="en-US" sz="2800" spc="200" dirty="0">
                <a:solidFill>
                  <a:schemeClr val="bg1"/>
                </a:solidFill>
              </a:rPr>
            </a:br>
            <a:r>
              <a:rPr lang="en-US" sz="2800" spc="200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647" name="Google Shape;647;p19"/>
          <p:cNvSpPr txBox="1"/>
          <p:nvPr/>
        </p:nvSpPr>
        <p:spPr>
          <a:xfrm>
            <a:off x="482601" y="1978533"/>
            <a:ext cx="2522980" cy="2561716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285750" indent="-285750" defTabSz="914400">
              <a:spcBef>
                <a:spcPts val="10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FFFF"/>
                </a:solidFill>
                <a:sym typeface="Roboto"/>
              </a:rPr>
              <a:t>Users will be directed to this page when manga icon in the nav bar is clicked</a:t>
            </a:r>
          </a:p>
          <a:p>
            <a:pPr marL="285750" indent="-285750" defTabSz="914400">
              <a:spcBef>
                <a:spcPts val="10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FFFFFF"/>
                </a:solidFill>
                <a:sym typeface="Roboto"/>
              </a:rPr>
              <a:t>Mangas</a:t>
            </a:r>
            <a:r>
              <a:rPr lang="en-US" sz="1600" dirty="0">
                <a:solidFill>
                  <a:srgbClr val="FFFFFF"/>
                </a:solidFill>
                <a:sym typeface="Roboto"/>
              </a:rPr>
              <a:t> will be categorized in genres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050E63F-59B7-09DC-8D49-32C16AEEED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5023168" y="0"/>
            <a:ext cx="258838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220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2" name="Rectangle 651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654" name="Rectangle 653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33" name="Google Shape;533;p19"/>
          <p:cNvSpPr txBox="1">
            <a:spLocks noGrp="1"/>
          </p:cNvSpPr>
          <p:nvPr>
            <p:ph type="title"/>
          </p:nvPr>
        </p:nvSpPr>
        <p:spPr>
          <a:xfrm>
            <a:off x="482600" y="482600"/>
            <a:ext cx="2522980" cy="129603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vert="horz" wrap="square" lIns="182880" tIns="182880" rIns="182880" bIns="182880" rtlCol="0" anchor="ctr" anchorCtr="0">
            <a:normAutofit fontScale="90000"/>
          </a:bodyPr>
          <a:lstStyle/>
          <a:p>
            <a:pPr marL="0" lvl="0" indent="0" defTabSz="914400">
              <a:spcAft>
                <a:spcPts val="0"/>
              </a:spcAft>
            </a:pPr>
            <a:r>
              <a:rPr lang="en-US" sz="2800" spc="200" dirty="0">
                <a:solidFill>
                  <a:schemeClr val="bg1"/>
                </a:solidFill>
              </a:rPr>
              <a:t>Catalogue list</a:t>
            </a:r>
            <a:br>
              <a:rPr lang="en-US" sz="2800" spc="200" dirty="0">
                <a:solidFill>
                  <a:schemeClr val="bg1"/>
                </a:solidFill>
              </a:rPr>
            </a:br>
            <a:r>
              <a:rPr lang="en-US" sz="2800" spc="200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647" name="Google Shape;647;p19"/>
          <p:cNvSpPr txBox="1"/>
          <p:nvPr/>
        </p:nvSpPr>
        <p:spPr>
          <a:xfrm>
            <a:off x="482601" y="1978533"/>
            <a:ext cx="2522980" cy="2561716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>
                <a:srgbClr val="9BAFB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  <a:sym typeface="Robot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AD982C-407E-FD4D-FFAE-DFB72DE39DBE}"/>
              </a:ext>
            </a:extLst>
          </p:cNvPr>
          <p:cNvSpPr txBox="1"/>
          <p:nvPr/>
        </p:nvSpPr>
        <p:spPr>
          <a:xfrm>
            <a:off x="275898" y="1978533"/>
            <a:ext cx="2936383" cy="27905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defTabSz="914400">
              <a:spcBef>
                <a:spcPts val="10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  <a:sym typeface="Roboto"/>
              </a:rPr>
              <a:t>Users will be directed to this page when they selected one of the genres from the comics or novels page</a:t>
            </a:r>
          </a:p>
          <a:p>
            <a:pPr marL="285750" indent="-285750" defTabSz="914400">
              <a:spcBef>
                <a:spcPts val="10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  <a:sym typeface="Roboto"/>
              </a:rPr>
              <a:t>Users will be directed to the book details page when they click on one of the books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AF689C-5833-9C2E-2477-EF7ADB9AD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6482" y="0"/>
            <a:ext cx="258175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691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2" name="Rectangle 651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654" name="Rectangle 653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3278" y="0"/>
            <a:ext cx="3490722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33" name="Google Shape;533;p19"/>
          <p:cNvSpPr txBox="1">
            <a:spLocks noGrp="1"/>
          </p:cNvSpPr>
          <p:nvPr>
            <p:ph type="title"/>
          </p:nvPr>
        </p:nvSpPr>
        <p:spPr>
          <a:xfrm>
            <a:off x="6138419" y="482600"/>
            <a:ext cx="2522980" cy="129603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vert="horz" wrap="square" lIns="182880" tIns="182880" rIns="182880" bIns="182880" rtlCol="0" anchor="ctr" anchorCtr="0">
            <a:normAutofit fontScale="90000"/>
          </a:bodyPr>
          <a:lstStyle/>
          <a:p>
            <a:pPr marL="0" lvl="0" indent="0" defTabSz="914400">
              <a:spcAft>
                <a:spcPts val="0"/>
              </a:spcAft>
            </a:pPr>
            <a:r>
              <a:rPr lang="en-US" sz="2800" spc="200" dirty="0">
                <a:solidFill>
                  <a:schemeClr val="bg1"/>
                </a:solidFill>
              </a:rPr>
              <a:t>Book details</a:t>
            </a:r>
            <a:br>
              <a:rPr lang="en-US" sz="2800" spc="200" dirty="0">
                <a:solidFill>
                  <a:schemeClr val="bg1"/>
                </a:solidFill>
              </a:rPr>
            </a:br>
            <a:r>
              <a:rPr lang="en-US" sz="2800" spc="200" dirty="0">
                <a:solidFill>
                  <a:schemeClr val="bg1"/>
                </a:solidFill>
              </a:rPr>
              <a:t>Page</a:t>
            </a:r>
          </a:p>
        </p:txBody>
      </p:sp>
      <p:sp>
        <p:nvSpPr>
          <p:cNvPr id="647" name="Google Shape;647;p19"/>
          <p:cNvSpPr txBox="1"/>
          <p:nvPr/>
        </p:nvSpPr>
        <p:spPr>
          <a:xfrm>
            <a:off x="6008716" y="1848831"/>
            <a:ext cx="2798059" cy="2586982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Autofit/>
          </a:bodyPr>
          <a:lstStyle/>
          <a:p>
            <a:pPr marL="28575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Clr>
                <a:srgbClr val="9BAFB5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  <a:sym typeface="Roboto"/>
              </a:rPr>
              <a:t>Displays the details of a specific book that the user selected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67B13E-D3DF-6484-EE6E-4EA1ACA94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7405" y="0"/>
            <a:ext cx="259846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845664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{498C1C64-44BF-3B4E-996B-06AFF1F61906}tf10001120</Template>
  <TotalTime>234</TotalTime>
  <Words>307</Words>
  <Application>Microsoft Macintosh PowerPoint</Application>
  <PresentationFormat>On-screen Show (16:9)</PresentationFormat>
  <Paragraphs>43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Gill Sans MT</vt:lpstr>
      <vt:lpstr>Roboto</vt:lpstr>
      <vt:lpstr>Arial</vt:lpstr>
      <vt:lpstr>Parcel</vt:lpstr>
      <vt:lpstr>NovelComix</vt:lpstr>
      <vt:lpstr>Login Page</vt:lpstr>
      <vt:lpstr>Sign up Page</vt:lpstr>
      <vt:lpstr>Home Page</vt:lpstr>
      <vt:lpstr>Bookmark Page</vt:lpstr>
      <vt:lpstr>Novel Page</vt:lpstr>
      <vt:lpstr>comics Page</vt:lpstr>
      <vt:lpstr>Catalogue list Page</vt:lpstr>
      <vt:lpstr>Book details Page</vt:lpstr>
      <vt:lpstr>profile Page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App Dashboard Infographics</dc:title>
  <cp:lastModifiedBy>Damien Tan Lek Khee</cp:lastModifiedBy>
  <cp:revision>33</cp:revision>
  <dcterms:modified xsi:type="dcterms:W3CDTF">2023-06-22T05:26:17Z</dcterms:modified>
</cp:coreProperties>
</file>